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7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382" autoAdjust="0"/>
    <p:restoredTop sz="94660"/>
  </p:normalViewPr>
  <p:slideViewPr>
    <p:cSldViewPr snapToGrid="0">
      <p:cViewPr varScale="1">
        <p:scale>
          <a:sx n="47" d="100"/>
          <a:sy n="47" d="100"/>
        </p:scale>
        <p:origin x="81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market share</c:v>
                </c:pt>
              </c:strCache>
            </c:strRef>
          </c:tx>
          <c:dPt>
            <c:idx val="0"/>
            <c:bubble3D val="0"/>
            <c:spPr>
              <a:solidFill>
                <a:schemeClr val="accent1"/>
              </a:solidFill>
              <a:ln w="19050">
                <a:solidFill>
                  <a:schemeClr val="lt1"/>
                </a:solidFill>
              </a:ln>
              <a:effectLst/>
            </c:spPr>
          </c:dPt>
          <c:dPt>
            <c:idx val="1"/>
            <c:bubble3D val="0"/>
            <c:spPr>
              <a:solidFill>
                <a:schemeClr val="accent2"/>
              </a:solidFill>
              <a:ln w="19050">
                <a:solidFill>
                  <a:schemeClr val="lt1"/>
                </a:solidFill>
              </a:ln>
              <a:effectLst/>
            </c:spPr>
          </c:dPt>
          <c:dPt>
            <c:idx val="2"/>
            <c:bubble3D val="0"/>
            <c:spPr>
              <a:solidFill>
                <a:schemeClr val="accent3"/>
              </a:solidFill>
              <a:ln w="19050">
                <a:solidFill>
                  <a:schemeClr val="lt1"/>
                </a:solidFill>
              </a:ln>
              <a:effectLst/>
            </c:spPr>
          </c:dPt>
          <c:dPt>
            <c:idx val="3"/>
            <c:bubble3D val="0"/>
            <c:spPr>
              <a:solidFill>
                <a:schemeClr val="accent4"/>
              </a:solidFill>
              <a:ln w="19050">
                <a:solidFill>
                  <a:schemeClr val="lt1"/>
                </a:solidFill>
              </a:ln>
              <a:effectLst/>
            </c:spPr>
          </c:dPt>
          <c:dPt>
            <c:idx val="4"/>
            <c:bubble3D val="0"/>
            <c:spPr>
              <a:solidFill>
                <a:schemeClr val="accent5"/>
              </a:solidFill>
              <a:ln w="19050">
                <a:solidFill>
                  <a:schemeClr val="lt1"/>
                </a:solidFill>
              </a:ln>
              <a:effectLst/>
            </c:spPr>
          </c:dPt>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Sheet1!$A$2:$A$6</c:f>
              <c:strCache>
                <c:ptCount val="5"/>
                <c:pt idx="0">
                  <c:v>super shining</c:v>
                </c:pt>
                <c:pt idx="1">
                  <c:v>parapet</c:v>
                </c:pt>
                <c:pt idx="2">
                  <c:v>metro</c:v>
                </c:pt>
                <c:pt idx="3">
                  <c:v>kk cleaners</c:v>
                </c:pt>
                <c:pt idx="4">
                  <c:v>cleaning master</c:v>
                </c:pt>
              </c:strCache>
            </c:strRef>
          </c:cat>
          <c:val>
            <c:numRef>
              <c:f>Sheet1!$B$2:$B$6</c:f>
              <c:numCache>
                <c:formatCode>0%</c:formatCode>
                <c:ptCount val="5"/>
                <c:pt idx="0">
                  <c:v>0.25</c:v>
                </c:pt>
                <c:pt idx="1">
                  <c:v>0.3</c:v>
                </c:pt>
                <c:pt idx="2">
                  <c:v>0.22</c:v>
                </c:pt>
                <c:pt idx="3">
                  <c:v>0.15</c:v>
                </c:pt>
                <c:pt idx="4">
                  <c:v>7.0000000000000007E-2</c:v>
                </c:pt>
              </c:numCache>
            </c:numRef>
          </c:val>
        </c:ser>
        <c:dLbls>
          <c:showLegendKey val="0"/>
          <c:showVal val="0"/>
          <c:showCatName val="0"/>
          <c:showSerName val="0"/>
          <c:showPercent val="0"/>
          <c:showBubbleSize val="0"/>
          <c:showLeaderLines val="1"/>
        </c:dLbls>
        <c:firstSliceAng val="0"/>
      </c:pieChart>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Growth roadmap graphic</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4.9893331692913385E-2"/>
          <c:y val="0.16205119461807133"/>
          <c:w val="0.92510666830708665"/>
          <c:h val="0.5849549581370832"/>
        </c:manualLayout>
      </c:layout>
      <c:barChart>
        <c:barDir val="col"/>
        <c:grouping val="clustered"/>
        <c:varyColors val="0"/>
        <c:ser>
          <c:idx val="0"/>
          <c:order val="0"/>
          <c:tx>
            <c:strRef>
              <c:f>Sheet1!$B$1</c:f>
              <c:strCache>
                <c:ptCount val="1"/>
                <c:pt idx="0">
                  <c:v>Series 1</c:v>
                </c:pt>
              </c:strCache>
            </c:strRef>
          </c:tx>
          <c:spPr>
            <a:solidFill>
              <a:schemeClr val="accent1"/>
            </a:solidFill>
            <a:ln>
              <a:noFill/>
            </a:ln>
            <a:effectLst/>
          </c:spPr>
          <c:invertIfNegative val="0"/>
          <c:cat>
            <c:strRef>
              <c:f>Sheet1!$A$2:$A$6</c:f>
              <c:strCache>
                <c:ptCount val="4"/>
                <c:pt idx="0">
                  <c:v>super shining</c:v>
                </c:pt>
                <c:pt idx="1">
                  <c:v>metro</c:v>
                </c:pt>
                <c:pt idx="2">
                  <c:v>kk cleaning</c:v>
                </c:pt>
                <c:pt idx="3">
                  <c:v>cleaning master</c:v>
                </c:pt>
              </c:strCache>
            </c:strRef>
          </c:cat>
          <c:val>
            <c:numRef>
              <c:f>Sheet1!$B$2:$B$6</c:f>
              <c:numCache>
                <c:formatCode>0%</c:formatCode>
                <c:ptCount val="5"/>
                <c:pt idx="0">
                  <c:v>0.25</c:v>
                </c:pt>
                <c:pt idx="1">
                  <c:v>0.3</c:v>
                </c:pt>
                <c:pt idx="2">
                  <c:v>0.22</c:v>
                </c:pt>
                <c:pt idx="3">
                  <c:v>0.15</c:v>
                </c:pt>
              </c:numCache>
            </c:numRef>
          </c:val>
        </c:ser>
        <c:ser>
          <c:idx val="1"/>
          <c:order val="1"/>
          <c:tx>
            <c:strRef>
              <c:f>Sheet1!$C$1</c:f>
              <c:strCache>
                <c:ptCount val="1"/>
                <c:pt idx="0">
                  <c:v>Series 2</c:v>
                </c:pt>
              </c:strCache>
            </c:strRef>
          </c:tx>
          <c:spPr>
            <a:solidFill>
              <a:schemeClr val="accent2"/>
            </a:solidFill>
            <a:ln>
              <a:noFill/>
            </a:ln>
            <a:effectLst/>
          </c:spPr>
          <c:invertIfNegative val="0"/>
          <c:cat>
            <c:strRef>
              <c:f>Sheet1!$A$2:$A$6</c:f>
              <c:strCache>
                <c:ptCount val="4"/>
                <c:pt idx="0">
                  <c:v>super shining</c:v>
                </c:pt>
                <c:pt idx="1">
                  <c:v>metro</c:v>
                </c:pt>
                <c:pt idx="2">
                  <c:v>kk cleaning</c:v>
                </c:pt>
                <c:pt idx="3">
                  <c:v>cleaning master</c:v>
                </c:pt>
              </c:strCache>
            </c:strRef>
          </c:cat>
          <c:val>
            <c:numRef>
              <c:f>Sheet1!$C$2:$C$6</c:f>
              <c:numCache>
                <c:formatCode>0%</c:formatCode>
                <c:ptCount val="5"/>
                <c:pt idx="0">
                  <c:v>0.32</c:v>
                </c:pt>
                <c:pt idx="1">
                  <c:v>0.3</c:v>
                </c:pt>
                <c:pt idx="2">
                  <c:v>0.27</c:v>
                </c:pt>
                <c:pt idx="3">
                  <c:v>0.2</c:v>
                </c:pt>
              </c:numCache>
            </c:numRef>
          </c:val>
        </c:ser>
        <c:ser>
          <c:idx val="2"/>
          <c:order val="2"/>
          <c:tx>
            <c:strRef>
              <c:f>Sheet1!$D$1</c:f>
              <c:strCache>
                <c:ptCount val="1"/>
                <c:pt idx="0">
                  <c:v>Series 3</c:v>
                </c:pt>
              </c:strCache>
            </c:strRef>
          </c:tx>
          <c:spPr>
            <a:solidFill>
              <a:schemeClr val="accent3"/>
            </a:solidFill>
            <a:ln>
              <a:noFill/>
            </a:ln>
            <a:effectLst/>
          </c:spPr>
          <c:invertIfNegative val="0"/>
          <c:cat>
            <c:strRef>
              <c:f>Sheet1!$A$2:$A$6</c:f>
              <c:strCache>
                <c:ptCount val="4"/>
                <c:pt idx="0">
                  <c:v>super shining</c:v>
                </c:pt>
                <c:pt idx="1">
                  <c:v>metro</c:v>
                </c:pt>
                <c:pt idx="2">
                  <c:v>kk cleaning</c:v>
                </c:pt>
                <c:pt idx="3">
                  <c:v>cleaning master</c:v>
                </c:pt>
              </c:strCache>
            </c:strRef>
          </c:cat>
          <c:val>
            <c:numRef>
              <c:f>Sheet1!$D$2:$D$6</c:f>
              <c:numCache>
                <c:formatCode>0%</c:formatCode>
                <c:ptCount val="5"/>
                <c:pt idx="0">
                  <c:v>0.43</c:v>
                </c:pt>
                <c:pt idx="1">
                  <c:v>0.33</c:v>
                </c:pt>
                <c:pt idx="2">
                  <c:v>0.27</c:v>
                </c:pt>
                <c:pt idx="3">
                  <c:v>0.25</c:v>
                </c:pt>
              </c:numCache>
            </c:numRef>
          </c:val>
        </c:ser>
        <c:dLbls>
          <c:showLegendKey val="0"/>
          <c:showVal val="0"/>
          <c:showCatName val="0"/>
          <c:showSerName val="0"/>
          <c:showPercent val="0"/>
          <c:showBubbleSize val="0"/>
        </c:dLbls>
        <c:gapWidth val="219"/>
        <c:overlap val="-27"/>
        <c:axId val="302785624"/>
        <c:axId val="302786008"/>
      </c:barChart>
      <c:catAx>
        <c:axId val="3027856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2786008"/>
        <c:crosses val="autoZero"/>
        <c:auto val="1"/>
        <c:lblAlgn val="ctr"/>
        <c:lblOffset val="100"/>
        <c:noMultiLvlLbl val="0"/>
      </c:catAx>
      <c:valAx>
        <c:axId val="302786008"/>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2785624"/>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smtClean="0"/>
              <a:t>Projected</a:t>
            </a:r>
            <a:r>
              <a:rPr lang="en-US" baseline="0" dirty="0" smtClean="0"/>
              <a:t> cash flows for three years</a:t>
            </a:r>
            <a:endParaRPr lang="en-US" dirty="0"/>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9.5899497365847117E-2"/>
          <c:y val="0.18836812242476175"/>
          <c:w val="0.8804624587846509"/>
          <c:h val="0.68515603885880405"/>
        </c:manualLayout>
      </c:layout>
      <c:barChart>
        <c:barDir val="col"/>
        <c:grouping val="clustered"/>
        <c:varyColors val="0"/>
        <c:ser>
          <c:idx val="0"/>
          <c:order val="0"/>
          <c:tx>
            <c:strRef>
              <c:f>Sheet1!$B$1</c:f>
              <c:strCache>
                <c:ptCount val="1"/>
                <c:pt idx="0">
                  <c:v>cash in flow</c:v>
                </c:pt>
              </c:strCache>
            </c:strRef>
          </c:tx>
          <c:spPr>
            <a:solidFill>
              <a:schemeClr val="accent1"/>
            </a:solidFill>
            <a:ln>
              <a:noFill/>
            </a:ln>
            <a:effectLst/>
          </c:spPr>
          <c:invertIfNegative val="0"/>
          <c:cat>
            <c:strRef>
              <c:f>Sheet1!$A$2:$A$5</c:f>
              <c:strCache>
                <c:ptCount val="4"/>
                <c:pt idx="0">
                  <c:v>year 1</c:v>
                </c:pt>
                <c:pt idx="1">
                  <c:v>year 2</c:v>
                </c:pt>
                <c:pt idx="2">
                  <c:v>year 3</c:v>
                </c:pt>
                <c:pt idx="3">
                  <c:v>Category 4</c:v>
                </c:pt>
              </c:strCache>
            </c:strRef>
          </c:cat>
          <c:val>
            <c:numRef>
              <c:f>Sheet1!$B$2:$B$5</c:f>
              <c:numCache>
                <c:formatCode>General</c:formatCode>
                <c:ptCount val="4"/>
                <c:pt idx="0" formatCode="#,##0">
                  <c:v>1380000</c:v>
                </c:pt>
                <c:pt idx="1">
                  <c:v>2134000</c:v>
                </c:pt>
                <c:pt idx="2">
                  <c:v>2580765</c:v>
                </c:pt>
                <c:pt idx="3">
                  <c:v>4.5</c:v>
                </c:pt>
              </c:numCache>
            </c:numRef>
          </c:val>
        </c:ser>
        <c:ser>
          <c:idx val="1"/>
          <c:order val="1"/>
          <c:tx>
            <c:strRef>
              <c:f>Sheet1!$C$1</c:f>
              <c:strCache>
                <c:ptCount val="1"/>
                <c:pt idx="0">
                  <c:v>cash out flownet</c:v>
                </c:pt>
              </c:strCache>
            </c:strRef>
          </c:tx>
          <c:spPr>
            <a:solidFill>
              <a:schemeClr val="accent2"/>
            </a:solidFill>
            <a:ln>
              <a:noFill/>
            </a:ln>
            <a:effectLst/>
          </c:spPr>
          <c:invertIfNegative val="0"/>
          <c:cat>
            <c:strRef>
              <c:f>Sheet1!$A$2:$A$5</c:f>
              <c:strCache>
                <c:ptCount val="4"/>
                <c:pt idx="0">
                  <c:v>year 1</c:v>
                </c:pt>
                <c:pt idx="1">
                  <c:v>year 2</c:v>
                </c:pt>
                <c:pt idx="2">
                  <c:v>year 3</c:v>
                </c:pt>
                <c:pt idx="3">
                  <c:v>Category 4</c:v>
                </c:pt>
              </c:strCache>
            </c:strRef>
          </c:cat>
          <c:val>
            <c:numRef>
              <c:f>Sheet1!$C$2:$C$5</c:f>
              <c:numCache>
                <c:formatCode>General</c:formatCode>
                <c:ptCount val="4"/>
                <c:pt idx="0">
                  <c:v>225580</c:v>
                </c:pt>
                <c:pt idx="1">
                  <c:v>135150</c:v>
                </c:pt>
                <c:pt idx="2">
                  <c:v>200856</c:v>
                </c:pt>
                <c:pt idx="3">
                  <c:v>2.8</c:v>
                </c:pt>
              </c:numCache>
            </c:numRef>
          </c:val>
        </c:ser>
        <c:ser>
          <c:idx val="2"/>
          <c:order val="2"/>
          <c:tx>
            <c:strRef>
              <c:f>Sheet1!$D$1</c:f>
              <c:strCache>
                <c:ptCount val="1"/>
                <c:pt idx="0">
                  <c:v>net cah</c:v>
                </c:pt>
              </c:strCache>
            </c:strRef>
          </c:tx>
          <c:spPr>
            <a:solidFill>
              <a:schemeClr val="accent3"/>
            </a:solidFill>
            <a:ln>
              <a:noFill/>
            </a:ln>
            <a:effectLst/>
          </c:spPr>
          <c:invertIfNegative val="0"/>
          <c:cat>
            <c:strRef>
              <c:f>Sheet1!$A$2:$A$5</c:f>
              <c:strCache>
                <c:ptCount val="4"/>
                <c:pt idx="0">
                  <c:v>year 1</c:v>
                </c:pt>
                <c:pt idx="1">
                  <c:v>year 2</c:v>
                </c:pt>
                <c:pt idx="2">
                  <c:v>year 3</c:v>
                </c:pt>
                <c:pt idx="3">
                  <c:v>Category 4</c:v>
                </c:pt>
              </c:strCache>
            </c:strRef>
          </c:cat>
          <c:val>
            <c:numRef>
              <c:f>Sheet1!$D$2:$D$5</c:f>
              <c:numCache>
                <c:formatCode>General</c:formatCode>
                <c:ptCount val="4"/>
                <c:pt idx="0">
                  <c:v>1154420</c:v>
                </c:pt>
                <c:pt idx="1">
                  <c:v>1998850</c:v>
                </c:pt>
                <c:pt idx="2">
                  <c:v>2379909</c:v>
                </c:pt>
                <c:pt idx="3">
                  <c:v>5</c:v>
                </c:pt>
              </c:numCache>
            </c:numRef>
          </c:val>
        </c:ser>
        <c:dLbls>
          <c:showLegendKey val="0"/>
          <c:showVal val="0"/>
          <c:showCatName val="0"/>
          <c:showSerName val="0"/>
          <c:showPercent val="0"/>
          <c:showBubbleSize val="0"/>
        </c:dLbls>
        <c:gapWidth val="219"/>
        <c:overlap val="-27"/>
        <c:axId val="302533592"/>
        <c:axId val="302533976"/>
      </c:barChart>
      <c:catAx>
        <c:axId val="3025335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2533976"/>
        <c:crosses val="autoZero"/>
        <c:auto val="1"/>
        <c:lblAlgn val="ctr"/>
        <c:lblOffset val="100"/>
        <c:noMultiLvlLbl val="0"/>
      </c:catAx>
      <c:valAx>
        <c:axId val="3025339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0253359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2.jpg>
</file>

<file path=ppt/media/image3.jpg>
</file>

<file path=ppt/media/image4.jpg>
</file>

<file path=ppt/media/image5.jpg>
</file>

<file path=ppt/media/image6.png>
</file>

<file path=ppt/media/image7.jp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691832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51206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263598406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258975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2154184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659930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smtClean="0"/>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smtClean="0"/>
              <a:t>‹#›</a:t>
            </a:fld>
            <a:endParaRPr lang="en-US" dirty="0"/>
          </a:p>
        </p:txBody>
      </p:sp>
    </p:spTree>
    <p:extLst>
      <p:ext uri="{BB962C8B-B14F-4D97-AF65-F5344CB8AC3E}">
        <p14:creationId xmlns:p14="http://schemas.microsoft.com/office/powerpoint/2010/main" val="1489991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592415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61955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42552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smtClean="0"/>
              <a:t>‹#›</a:t>
            </a:fld>
            <a:endParaRPr lang="en-US" dirty="0"/>
          </a:p>
        </p:txBody>
      </p:sp>
    </p:spTree>
    <p:extLst>
      <p:ext uri="{BB962C8B-B14F-4D97-AF65-F5344CB8AC3E}">
        <p14:creationId xmlns:p14="http://schemas.microsoft.com/office/powerpoint/2010/main" val="42610961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63162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6409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650919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2A54C80-263E-416B-A8E0-580EDEADCBDC}" type="datetimeFigureOut">
              <a:rPr lang="en-US" smtClean="0"/>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smtClean="0"/>
              <a:t>‹#›</a:t>
            </a:fld>
            <a:endParaRPr lang="en-US" dirty="0"/>
          </a:p>
        </p:txBody>
      </p:sp>
    </p:spTree>
    <p:extLst>
      <p:ext uri="{BB962C8B-B14F-4D97-AF65-F5344CB8AC3E}">
        <p14:creationId xmlns:p14="http://schemas.microsoft.com/office/powerpoint/2010/main" val="2558499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4/20/2024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2722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smtClean="0"/>
              <a:pPr/>
              <a:t>4/20/2024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16780812"/>
      </p:ext>
    </p:extLst>
  </p:cSld>
  <p:clrMap bg1="lt1" tx1="dk1" bg2="lt2" tx2="dk2" accent1="accent1" accent2="accent2" accent3="accent3" accent4="accent4" accent5="accent5" accent6="accent6" hlink="hlink" folHlink="folHlink"/>
  <p:sldLayoutIdLst>
    <p:sldLayoutId id="2147483771" r:id="rId1"/>
    <p:sldLayoutId id="2147483772" r:id="rId2"/>
    <p:sldLayoutId id="2147483773" r:id="rId3"/>
    <p:sldLayoutId id="2147483774" r:id="rId4"/>
    <p:sldLayoutId id="2147483775" r:id="rId5"/>
    <p:sldLayoutId id="2147483776" r:id="rId6"/>
    <p:sldLayoutId id="2147483777" r:id="rId7"/>
    <p:sldLayoutId id="2147483778" r:id="rId8"/>
    <p:sldLayoutId id="2147483779" r:id="rId9"/>
    <p:sldLayoutId id="2147483780" r:id="rId10"/>
    <p:sldLayoutId id="2147483781" r:id="rId11"/>
    <p:sldLayoutId id="2147483782" r:id="rId12"/>
    <p:sldLayoutId id="2147483783" r:id="rId13"/>
    <p:sldLayoutId id="2147483784" r:id="rId14"/>
    <p:sldLayoutId id="2147483785" r:id="rId15"/>
    <p:sldLayoutId id="2147483786"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png"/><Relationship Id="rId1" Type="http://schemas.openxmlformats.org/officeDocument/2006/relationships/slideLayout" Target="../slideLayouts/slideLayout2.xml"/><Relationship Id="rId5" Type="http://schemas.openxmlformats.org/officeDocument/2006/relationships/image" Target="../media/image9.jp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Super shining company</a:t>
            </a:r>
            <a:endParaRPr lang="en-US" dirty="0"/>
          </a:p>
        </p:txBody>
      </p:sp>
      <p:sp>
        <p:nvSpPr>
          <p:cNvPr id="3" name="Subtitle 2"/>
          <p:cNvSpPr>
            <a:spLocks noGrp="1"/>
          </p:cNvSpPr>
          <p:nvPr>
            <p:ph type="subTitle" idx="1"/>
          </p:nvPr>
        </p:nvSpPr>
        <p:spPr>
          <a:xfrm>
            <a:off x="1507067" y="4037953"/>
            <a:ext cx="7946026" cy="2807167"/>
          </a:xfrm>
        </p:spPr>
        <p:txBody>
          <a:bodyPr/>
          <a:lstStyle/>
          <a:p>
            <a:r>
              <a:rPr lang="en-US" sz="2400" dirty="0" smtClean="0"/>
              <a:t>Cleaning services redefined</a:t>
            </a:r>
          </a:p>
          <a:p>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46041" y="4503324"/>
            <a:ext cx="4348065" cy="2341796"/>
          </a:xfrm>
          <a:prstGeom prst="rect">
            <a:avLst/>
          </a:prstGeom>
        </p:spPr>
      </p:pic>
    </p:spTree>
    <p:extLst>
      <p:ext uri="{BB962C8B-B14F-4D97-AF65-F5344CB8AC3E}">
        <p14:creationId xmlns:p14="http://schemas.microsoft.com/office/powerpoint/2010/main" val="2376555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0394" y="210355"/>
            <a:ext cx="8596668" cy="1320800"/>
          </a:xfrm>
        </p:spPr>
        <p:txBody>
          <a:bodyPr/>
          <a:lstStyle/>
          <a:p>
            <a:r>
              <a:rPr lang="en-US" dirty="0" smtClean="0"/>
              <a:t>Competitive advantages</a:t>
            </a:r>
            <a:endParaRPr lang="en-US" dirty="0"/>
          </a:p>
        </p:txBody>
      </p:sp>
      <p:sp>
        <p:nvSpPr>
          <p:cNvPr id="3" name="Content Placeholder 2"/>
          <p:cNvSpPr>
            <a:spLocks noGrp="1"/>
          </p:cNvSpPr>
          <p:nvPr>
            <p:ph idx="1"/>
          </p:nvPr>
        </p:nvSpPr>
        <p:spPr>
          <a:xfrm>
            <a:off x="677334" y="1531155"/>
            <a:ext cx="8596668" cy="4510207"/>
          </a:xfrm>
        </p:spPr>
        <p:txBody>
          <a:bodyPr>
            <a:normAutofit/>
          </a:bodyPr>
          <a:lstStyle/>
          <a:p>
            <a:r>
              <a:rPr lang="en-US" sz="2800" dirty="0" smtClean="0"/>
              <a:t>In the  business world healthy competition is normal  and this will not be ignored by super shining company.</a:t>
            </a:r>
          </a:p>
          <a:p>
            <a:r>
              <a:rPr lang="en-US" sz="2800" dirty="0" smtClean="0"/>
              <a:t>Within the areas of operations we are very keen to know the strength and weaknesses of our competitors.</a:t>
            </a:r>
          </a:p>
          <a:p>
            <a:r>
              <a:rPr lang="en-US" sz="2800" dirty="0" smtClean="0"/>
              <a:t>Super shining company is aiming at being at the top rank by meeting clients expectations through quality service by qualified staffs. </a:t>
            </a:r>
            <a:endParaRPr lang="en-US" sz="2800" dirty="0"/>
          </a:p>
        </p:txBody>
      </p:sp>
    </p:spTree>
    <p:extLst>
      <p:ext uri="{BB962C8B-B14F-4D97-AF65-F5344CB8AC3E}">
        <p14:creationId xmlns:p14="http://schemas.microsoft.com/office/powerpoint/2010/main" val="1809656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716924"/>
          </a:xfrm>
        </p:spPr>
        <p:txBody>
          <a:bodyPr/>
          <a:lstStyle/>
          <a:p>
            <a:r>
              <a:rPr lang="en-US" dirty="0" smtClean="0"/>
              <a:t>Our team </a:t>
            </a:r>
            <a:endParaRPr lang="en-US" dirty="0"/>
          </a:p>
        </p:txBody>
      </p:sp>
      <p:sp>
        <p:nvSpPr>
          <p:cNvPr id="3" name="Content Placeholder 2"/>
          <p:cNvSpPr>
            <a:spLocks noGrp="1"/>
          </p:cNvSpPr>
          <p:nvPr>
            <p:ph idx="1"/>
          </p:nvPr>
        </p:nvSpPr>
        <p:spPr>
          <a:xfrm>
            <a:off x="677334" y="1326524"/>
            <a:ext cx="8596668" cy="5074276"/>
          </a:xfrm>
        </p:spPr>
        <p:txBody>
          <a:bodyPr>
            <a:normAutofit/>
          </a:bodyPr>
          <a:lstStyle/>
          <a:p>
            <a:endParaRPr lang="en-US" sz="2400" dirty="0" smtClean="0"/>
          </a:p>
          <a:p>
            <a:r>
              <a:rPr lang="en-US" sz="2400" dirty="0" smtClean="0"/>
              <a:t>The business will adopt two levels of management. Management team comprises of the owner/ managing director and the supervisors. </a:t>
            </a:r>
          </a:p>
          <a:p>
            <a:r>
              <a:rPr lang="en-US" sz="2400" dirty="0" smtClean="0"/>
              <a:t>The other level other personnel's of accountants, sales and marketing team, drivers and employees.</a:t>
            </a:r>
          </a:p>
          <a:p>
            <a:pPr marL="457200" indent="-457200">
              <a:buFont typeface="+mj-lt"/>
              <a:buAutoNum type="arabicPeriod"/>
            </a:pPr>
            <a:r>
              <a:rPr lang="en-US" sz="2400" dirty="0" smtClean="0"/>
              <a:t>Benson James-managing director</a:t>
            </a:r>
          </a:p>
          <a:p>
            <a:pPr marL="457200" indent="-457200">
              <a:buFont typeface="+mj-lt"/>
              <a:buAutoNum type="arabicPeriod"/>
            </a:pPr>
            <a:r>
              <a:rPr lang="en-US" sz="2400" dirty="0" smtClean="0"/>
              <a:t>Judith mwangi-sales and marketing </a:t>
            </a:r>
          </a:p>
          <a:p>
            <a:pPr marL="457200" indent="-457200">
              <a:buFont typeface="+mj-lt"/>
              <a:buAutoNum type="arabicPeriod"/>
            </a:pPr>
            <a:r>
              <a:rPr lang="en-US" sz="2400" dirty="0" smtClean="0"/>
              <a:t>Steven ouma-expertise advisor</a:t>
            </a:r>
            <a:endParaRPr lang="en-US" sz="2400" dirty="0"/>
          </a:p>
        </p:txBody>
      </p:sp>
    </p:spTree>
    <p:extLst>
      <p:ext uri="{BB962C8B-B14F-4D97-AF65-F5344CB8AC3E}">
        <p14:creationId xmlns:p14="http://schemas.microsoft.com/office/powerpoint/2010/main" val="4125281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5" end="5"/>
                                            </p:txEl>
                                          </p:spTgt>
                                        </p:tgtEl>
                                        <p:attrNameLst>
                                          <p:attrName>style.visibility</p:attrName>
                                        </p:attrNameLst>
                                      </p:cBhvr>
                                      <p:to>
                                        <p:strVal val="visible"/>
                                      </p:to>
                                    </p:set>
                                    <p:anim calcmode="lin" valueType="num">
                                      <p:cBhvr additive="base">
                                        <p:cTn id="31"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26772"/>
          </a:xfrm>
        </p:spPr>
        <p:txBody>
          <a:bodyPr>
            <a:normAutofit fontScale="90000"/>
          </a:bodyPr>
          <a:lstStyle/>
          <a:p>
            <a:r>
              <a:rPr lang="en-US" dirty="0" smtClean="0"/>
              <a:t>Client testimonial</a:t>
            </a:r>
            <a:br>
              <a:rPr lang="en-US" dirty="0" smtClean="0"/>
            </a:br>
            <a:endParaRPr lang="en-US" dirty="0"/>
          </a:p>
        </p:txBody>
      </p:sp>
      <p:sp>
        <p:nvSpPr>
          <p:cNvPr id="3" name="Content Placeholder 2"/>
          <p:cNvSpPr>
            <a:spLocks noGrp="1"/>
          </p:cNvSpPr>
          <p:nvPr>
            <p:ph idx="1"/>
          </p:nvPr>
        </p:nvSpPr>
        <p:spPr/>
        <p:txBody>
          <a:bodyPr>
            <a:normAutofit/>
          </a:bodyPr>
          <a:lstStyle/>
          <a:p>
            <a:endParaRPr lang="en-US" dirty="0" smtClean="0"/>
          </a:p>
          <a:p>
            <a:r>
              <a:rPr lang="en-US" dirty="0" smtClean="0"/>
              <a:t>Providing cleaning services is a crucial thing that we are determined to offer professionally at any given opportunity.</a:t>
            </a:r>
          </a:p>
          <a:p>
            <a:r>
              <a:rPr lang="en-US" dirty="0" smtClean="0"/>
              <a:t>For the period we have been in the business, the client testimonials has made us gain in terms of the market share increasing our profit margin</a:t>
            </a:r>
          </a:p>
          <a:p>
            <a:r>
              <a:rPr lang="en-US" dirty="0" smtClean="0"/>
              <a:t>The quality of our services and even the professionalism displayed by of our staff is commendable from all the site we have a contract</a:t>
            </a:r>
          </a:p>
          <a:p>
            <a:r>
              <a:rPr lang="en-US" dirty="0" smtClean="0"/>
              <a:t>Because of this super shining is gradually turning out to be the cleaning company of your choice   </a:t>
            </a:r>
            <a:endParaRPr lang="en-US" dirty="0"/>
          </a:p>
        </p:txBody>
      </p:sp>
    </p:spTree>
    <p:extLst>
      <p:ext uri="{BB962C8B-B14F-4D97-AF65-F5344CB8AC3E}">
        <p14:creationId xmlns:p14="http://schemas.microsoft.com/office/powerpoint/2010/main" val="2640455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anim calcmode="lin" valueType="num">
                                      <p:cBhvr>
                                        <p:cTn id="8"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2" end="2"/>
                                            </p:txEl>
                                          </p:spTgt>
                                        </p:tgtEl>
                                        <p:attrNameLst>
                                          <p:attrName>style.visibility</p:attrName>
                                        </p:attrNameLst>
                                      </p:cBhvr>
                                      <p:to>
                                        <p:strVal val="visible"/>
                                      </p:to>
                                    </p:set>
                                    <p:animEffect transition="in" filter="fade">
                                      <p:cBhvr>
                                        <p:cTn id="14" dur="1000"/>
                                        <p:tgtEl>
                                          <p:spTgt spid="3">
                                            <p:txEl>
                                              <p:pRg st="2" end="2"/>
                                            </p:txEl>
                                          </p:spTgt>
                                        </p:tgtEl>
                                      </p:cBhvr>
                                    </p:animEffect>
                                    <p:anim calcmode="lin" valueType="num">
                                      <p:cBhvr>
                                        <p:cTn id="15"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Effect transition="in" filter="fade">
                                      <p:cBhvr>
                                        <p:cTn id="21" dur="1000"/>
                                        <p:tgtEl>
                                          <p:spTgt spid="3">
                                            <p:txEl>
                                              <p:pRg st="3" end="3"/>
                                            </p:txEl>
                                          </p:spTgt>
                                        </p:tgtEl>
                                      </p:cBhvr>
                                    </p:animEffect>
                                    <p:anim calcmode="lin" valueType="num">
                                      <p:cBhvr>
                                        <p:cTn id="22"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1000"/>
                                        <p:tgtEl>
                                          <p:spTgt spid="3">
                                            <p:txEl>
                                              <p:pRg st="4" end="4"/>
                                            </p:txEl>
                                          </p:spTgt>
                                        </p:tgtEl>
                                      </p:cBhvr>
                                    </p:animEffect>
                                    <p:anim calcmode="lin" valueType="num">
                                      <p:cBhvr>
                                        <p:cTn id="29"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652530"/>
          </a:xfrm>
        </p:spPr>
        <p:txBody>
          <a:bodyPr>
            <a:normAutofit/>
          </a:bodyPr>
          <a:lstStyle/>
          <a:p>
            <a:r>
              <a:rPr lang="en-US" dirty="0" smtClean="0"/>
              <a:t>Growth strategy </a:t>
            </a:r>
            <a:endParaRPr lang="en-US" dirty="0"/>
          </a:p>
        </p:txBody>
      </p:sp>
      <p:sp>
        <p:nvSpPr>
          <p:cNvPr id="3" name="Content Placeholder 2"/>
          <p:cNvSpPr>
            <a:spLocks noGrp="1"/>
          </p:cNvSpPr>
          <p:nvPr>
            <p:ph idx="1"/>
          </p:nvPr>
        </p:nvSpPr>
        <p:spPr>
          <a:xfrm>
            <a:off x="677334" y="1571223"/>
            <a:ext cx="8596668" cy="5009881"/>
          </a:xfrm>
        </p:spPr>
        <p:txBody>
          <a:bodyPr>
            <a:normAutofit/>
          </a:bodyPr>
          <a:lstStyle/>
          <a:p>
            <a:pPr marL="0" indent="0">
              <a:buNone/>
            </a:pPr>
            <a:r>
              <a:rPr lang="en-US" sz="2000" dirty="0" smtClean="0"/>
              <a:t> 1.Super shining company intends to occasionally do promotions and advertising our services by our staffs who have undergone through training on how to use products and other machines cleaning.</a:t>
            </a:r>
          </a:p>
          <a:p>
            <a:pPr marL="0" indent="0">
              <a:buNone/>
            </a:pPr>
            <a:r>
              <a:rPr lang="en-US" sz="2000" dirty="0" smtClean="0"/>
              <a:t>2.The business will ensure our clients get better services. With all mentioned we are determined to capture a bigger market share    </a:t>
            </a:r>
            <a:endParaRPr lang="en-US" sz="2000" dirty="0"/>
          </a:p>
        </p:txBody>
      </p:sp>
      <p:graphicFrame>
        <p:nvGraphicFramePr>
          <p:cNvPr id="6" name="Chart 5"/>
          <p:cNvGraphicFramePr/>
          <p:nvPr>
            <p:extLst>
              <p:ext uri="{D42A27DB-BD31-4B8C-83A1-F6EECF244321}">
                <p14:modId xmlns:p14="http://schemas.microsoft.com/office/powerpoint/2010/main" val="3381684597"/>
              </p:ext>
            </p:extLst>
          </p:nvPr>
        </p:nvGraphicFramePr>
        <p:xfrm>
          <a:off x="1800180" y="3636732"/>
          <a:ext cx="8128000" cy="294437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84587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Graphic spid="6" grpId="0">
        <p:bldAsOne/>
      </p:bldGraphic>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07962" y="497633"/>
            <a:ext cx="8596668" cy="665408"/>
          </a:xfrm>
        </p:spPr>
        <p:txBody>
          <a:bodyPr>
            <a:normAutofit/>
          </a:bodyPr>
          <a:lstStyle/>
          <a:p>
            <a:r>
              <a:rPr lang="en-US" dirty="0" smtClean="0"/>
              <a:t>Financial projection.</a:t>
            </a:r>
            <a:endParaRPr lang="en-US" dirty="0"/>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2236789425"/>
              </p:ext>
            </p:extLst>
          </p:nvPr>
        </p:nvGraphicFramePr>
        <p:xfrm>
          <a:off x="467069" y="1548883"/>
          <a:ext cx="9087477" cy="5150498"/>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3874141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500" fill="hold"/>
                                        <p:tgtEl>
                                          <p:spTgt spid="8"/>
                                        </p:tgtEl>
                                        <p:attrNameLst>
                                          <p:attrName>ppt_w</p:attrName>
                                        </p:attrNameLst>
                                      </p:cBhvr>
                                      <p:tavLst>
                                        <p:tav tm="0">
                                          <p:val>
                                            <p:fltVal val="0"/>
                                          </p:val>
                                        </p:tav>
                                        <p:tav tm="100000">
                                          <p:val>
                                            <p:strVal val="#ppt_w"/>
                                          </p:val>
                                        </p:tav>
                                      </p:tavLst>
                                    </p:anim>
                                    <p:anim calcmode="lin" valueType="num">
                                      <p:cBhvr>
                                        <p:cTn id="8" dur="500" fill="hold"/>
                                        <p:tgtEl>
                                          <p:spTgt spid="8"/>
                                        </p:tgtEl>
                                        <p:attrNameLst>
                                          <p:attrName>ppt_h</p:attrName>
                                        </p:attrNameLst>
                                      </p:cBhvr>
                                      <p:tavLst>
                                        <p:tav tm="0">
                                          <p:val>
                                            <p:fltVal val="0"/>
                                          </p:val>
                                        </p:tav>
                                        <p:tav tm="100000">
                                          <p:val>
                                            <p:strVal val="#ppt_h"/>
                                          </p:val>
                                        </p:tav>
                                      </p:tavLst>
                                    </p:anim>
                                    <p:animEffect transition="in" filter="fade">
                                      <p:cBhvr>
                                        <p:cTn id="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12800"/>
          </a:xfrm>
        </p:spPr>
        <p:txBody>
          <a:bodyPr>
            <a:normAutofit/>
          </a:bodyPr>
          <a:lstStyle/>
          <a:p>
            <a:r>
              <a:rPr lang="en-US" dirty="0" smtClean="0"/>
              <a:t>Why partner with super shining company</a:t>
            </a:r>
            <a:endParaRPr lang="en-US" dirty="0"/>
          </a:p>
        </p:txBody>
      </p:sp>
      <p:sp>
        <p:nvSpPr>
          <p:cNvPr id="3" name="Content Placeholder 2"/>
          <p:cNvSpPr>
            <a:spLocks noGrp="1"/>
          </p:cNvSpPr>
          <p:nvPr>
            <p:ph idx="1"/>
          </p:nvPr>
        </p:nvSpPr>
        <p:spPr>
          <a:xfrm>
            <a:off x="142240" y="1422400"/>
            <a:ext cx="10891520" cy="4862803"/>
          </a:xfrm>
        </p:spPr>
        <p:txBody>
          <a:bodyPr>
            <a:normAutofit/>
          </a:bodyPr>
          <a:lstStyle/>
          <a:p>
            <a:r>
              <a:rPr lang="en-US" sz="2800" dirty="0" smtClean="0"/>
              <a:t>The super shining company’s market strategy is to standardize the quality of cleaning services just as our slogan states “ all time shining”.</a:t>
            </a:r>
          </a:p>
          <a:p>
            <a:r>
              <a:rPr lang="en-US" sz="2800" dirty="0" smtClean="0"/>
              <a:t>In our market strategy we will be emphasizing on the quality personalized services we provide.</a:t>
            </a:r>
          </a:p>
          <a:p>
            <a:r>
              <a:rPr lang="en-US" sz="2800" dirty="0" smtClean="0"/>
              <a:t>The strategy , mission and vision of the business is what  makes us unique and also attract clients and investors. Above are  the response to the question of why partner with super shining company.</a:t>
            </a:r>
            <a:endParaRPr lang="en-US" sz="2800" dirty="0"/>
          </a:p>
        </p:txBody>
      </p:sp>
    </p:spTree>
    <p:extLst>
      <p:ext uri="{BB962C8B-B14F-4D97-AF65-F5344CB8AC3E}">
        <p14:creationId xmlns:p14="http://schemas.microsoft.com/office/powerpoint/2010/main" val="2731469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arn(inVertic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barn(inVertical)">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6" presetClass="entr" presetSubtype="2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barn(inVertical)">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812800"/>
          </a:xfrm>
        </p:spPr>
        <p:txBody>
          <a:bodyPr/>
          <a:lstStyle/>
          <a:p>
            <a:r>
              <a:rPr lang="en-US" dirty="0" smtClean="0"/>
              <a:t>Contact information</a:t>
            </a:r>
            <a:endParaRPr lang="en-US" dirty="0"/>
          </a:p>
        </p:txBody>
      </p:sp>
      <p:sp>
        <p:nvSpPr>
          <p:cNvPr id="3" name="Content Placeholder 2"/>
          <p:cNvSpPr>
            <a:spLocks noGrp="1"/>
          </p:cNvSpPr>
          <p:nvPr>
            <p:ph idx="1"/>
          </p:nvPr>
        </p:nvSpPr>
        <p:spPr>
          <a:xfrm>
            <a:off x="677334" y="1788161"/>
            <a:ext cx="8596668" cy="4253202"/>
          </a:xfrm>
        </p:spPr>
        <p:txBody>
          <a:bodyPr>
            <a:normAutofit/>
          </a:bodyPr>
          <a:lstStyle/>
          <a:p>
            <a:r>
              <a:rPr lang="en-US" sz="2800" dirty="0" smtClean="0"/>
              <a:t>Any partner, any client who would want to do business with super shining can reach us through a contact or email provided below</a:t>
            </a:r>
          </a:p>
          <a:p>
            <a:r>
              <a:rPr lang="en-US" sz="2800" dirty="0" smtClean="0"/>
              <a:t>0714257681</a:t>
            </a:r>
          </a:p>
          <a:p>
            <a:r>
              <a:rPr lang="en-US" sz="2800" dirty="0" smtClean="0"/>
              <a:t>supershining@gmail.com</a:t>
            </a:r>
            <a:endParaRPr lang="en-US" sz="2800" dirty="0"/>
          </a:p>
        </p:txBody>
      </p:sp>
    </p:spTree>
    <p:extLst>
      <p:ext uri="{BB962C8B-B14F-4D97-AF65-F5344CB8AC3E}">
        <p14:creationId xmlns:p14="http://schemas.microsoft.com/office/powerpoint/2010/main" val="16930831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 </a:t>
            </a:r>
            <a:endParaRPr lang="en-US" dirty="0"/>
          </a:p>
        </p:txBody>
      </p:sp>
      <p:sp>
        <p:nvSpPr>
          <p:cNvPr id="3" name="Content Placeholder 2"/>
          <p:cNvSpPr>
            <a:spLocks noGrp="1"/>
          </p:cNvSpPr>
          <p:nvPr>
            <p:ph idx="1"/>
          </p:nvPr>
        </p:nvSpPr>
        <p:spPr>
          <a:xfrm>
            <a:off x="677334" y="1564641"/>
            <a:ext cx="8596668" cy="4476722"/>
          </a:xfrm>
        </p:spPr>
        <p:txBody>
          <a:bodyPr>
            <a:normAutofit/>
          </a:bodyPr>
          <a:lstStyle/>
          <a:p>
            <a:pPr marL="0" indent="0">
              <a:buNone/>
            </a:pPr>
            <a:r>
              <a:rPr lang="en-US" sz="2800" dirty="0" smtClean="0"/>
              <a:t>The super shining company would like to appreciate and thank you for listening to our business presentation. We are looking forward to welcome new partners and even to work with new clients</a:t>
            </a:r>
            <a:endParaRPr lang="en-US" sz="2800" dirty="0"/>
          </a:p>
          <a:p>
            <a:endParaRPr lang="en-US" sz="2800" dirty="0"/>
          </a:p>
        </p:txBody>
      </p:sp>
      <p:pic>
        <p:nvPicPr>
          <p:cNvPr id="6" name="Picture 5"/>
          <p:cNvPicPr>
            <a:picLocks noChangeAspect="1"/>
          </p:cNvPicPr>
          <p:nvPr/>
        </p:nvPicPr>
        <p:blipFill>
          <a:blip r:embed="rId2"/>
          <a:stretch>
            <a:fillRect/>
          </a:stretch>
        </p:blipFill>
        <p:spPr>
          <a:xfrm>
            <a:off x="1808481" y="3437026"/>
            <a:ext cx="5729412" cy="3146654"/>
          </a:xfrm>
          <a:prstGeom prst="rect">
            <a:avLst/>
          </a:prstGeom>
        </p:spPr>
      </p:pic>
    </p:spTree>
    <p:extLst>
      <p:ext uri="{BB962C8B-B14F-4D97-AF65-F5344CB8AC3E}">
        <p14:creationId xmlns:p14="http://schemas.microsoft.com/office/powerpoint/2010/main" val="1183970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path" presetSubtype="0" accel="50000" decel="50000" fill="hold" grpId="0" nodeType="clickEffect">
                                  <p:stCondLst>
                                    <p:cond delay="0"/>
                                  </p:stCondLst>
                                  <p:childTnLst>
                                    <p:animMotion origin="layout" path="M 0 0 C 0 0.033 0.027 0.06 0.06 0.06 C 0.099 0.06 0.113 0.03 0.119 0.012 L 0.125 -0.012 C 0.131 -0.03 0.146 -0.06 0.19 -0.06 C 0.218 -0.06 0.25 -0.033 0.25 0 C 0.25 0.033 0.218 0.06 0.19 0.06 C 0.146 0.06 0.131 0.03 0.125 0.012 L 0.119 -0.012 C 0.113 -0.03 0.099 -0.06 0.06 -0.06 C 0.027 -0.06 0 -0.033 0 0 Z" pathEditMode="relative" ptsTypes="">
                                      <p:cBhvr>
                                        <p:cTn id="6" dur="2000" fill="hold"/>
                                        <p:tgtEl>
                                          <p:spTgt spid="3">
                                            <p:txEl>
                                              <p:pRg st="0" end="0"/>
                                            </p:txEl>
                                          </p:spTgt>
                                        </p:tgtEl>
                                        <p:attrNameLst>
                                          <p:attrName>ppt_x</p:attrName>
                                          <p:attrName>ppt_y</p:attrName>
                                        </p:attrNameLst>
                                      </p:cBhvr>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9808" y="376071"/>
            <a:ext cx="8596668" cy="797636"/>
          </a:xfrm>
        </p:spPr>
        <p:txBody>
          <a:bodyPr/>
          <a:lstStyle/>
          <a:p>
            <a:r>
              <a:rPr lang="en-US" dirty="0" smtClean="0"/>
              <a:t>introduction</a:t>
            </a:r>
            <a:endParaRPr lang="en-US" dirty="0"/>
          </a:p>
        </p:txBody>
      </p:sp>
      <p:sp>
        <p:nvSpPr>
          <p:cNvPr id="3" name="Content Placeholder 2"/>
          <p:cNvSpPr>
            <a:spLocks noGrp="1"/>
          </p:cNvSpPr>
          <p:nvPr>
            <p:ph idx="1"/>
          </p:nvPr>
        </p:nvSpPr>
        <p:spPr>
          <a:xfrm>
            <a:off x="708571" y="1344306"/>
            <a:ext cx="8659142" cy="4783540"/>
          </a:xfrm>
        </p:spPr>
        <p:txBody>
          <a:bodyPr/>
          <a:lstStyle/>
          <a:p>
            <a:pPr>
              <a:lnSpc>
                <a:spcPct val="150000"/>
              </a:lnSpc>
            </a:pPr>
            <a:r>
              <a:rPr lang="en-US" sz="2400" dirty="0" smtClean="0"/>
              <a:t>Welcome to super shining pitch deck presentation</a:t>
            </a:r>
          </a:p>
          <a:p>
            <a:pPr>
              <a:lnSpc>
                <a:spcPct val="150000"/>
              </a:lnSpc>
            </a:pPr>
            <a:r>
              <a:rPr lang="en-US" sz="2400" dirty="0" smtClean="0"/>
              <a:t>Our mission: super shining company  </a:t>
            </a:r>
            <a:r>
              <a:rPr lang="en-US" sz="2400" dirty="0"/>
              <a:t>o</a:t>
            </a:r>
            <a:r>
              <a:rPr lang="en-US" sz="2400" dirty="0" smtClean="0"/>
              <a:t>ffers professional office cleaning, carpet cleaning, sofa set cleaning and even general cleaning services that the client would want. out team ensures that the premises is clean at all time</a:t>
            </a:r>
          </a:p>
          <a:p>
            <a:pPr>
              <a:lnSpc>
                <a:spcPct val="150000"/>
              </a:lnSpc>
            </a:pPr>
            <a:r>
              <a:rPr lang="en-US" sz="2400" dirty="0" smtClean="0"/>
              <a:t>Our vision: to capture a bigger market share to increase our profit margin.</a:t>
            </a:r>
          </a:p>
          <a:p>
            <a:pPr marL="0" indent="0">
              <a:lnSpc>
                <a:spcPct val="150000"/>
              </a:lnSpc>
              <a:buNone/>
            </a:pPr>
            <a:endParaRPr lang="en-US" sz="2400" dirty="0" smtClean="0"/>
          </a:p>
          <a:p>
            <a:pPr>
              <a:lnSpc>
                <a:spcPct val="200000"/>
              </a:lnSpc>
            </a:pPr>
            <a:endParaRPr lang="en-US" sz="2400" dirty="0" smtClean="0"/>
          </a:p>
          <a:p>
            <a:pPr>
              <a:lnSpc>
                <a:spcPct val="200000"/>
              </a:lnSpc>
            </a:pPr>
            <a:endParaRPr lang="en-US" sz="2400" dirty="0" smtClean="0"/>
          </a:p>
          <a:p>
            <a:endParaRPr lang="en-US" dirty="0"/>
          </a:p>
        </p:txBody>
      </p:sp>
    </p:spTree>
    <p:extLst>
      <p:ext uri="{BB962C8B-B14F-4D97-AF65-F5344CB8AC3E}">
        <p14:creationId xmlns:p14="http://schemas.microsoft.com/office/powerpoint/2010/main" val="778509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problem</a:t>
            </a:r>
            <a:endParaRPr lang="en-US" dirty="0"/>
          </a:p>
        </p:txBody>
      </p:sp>
      <p:sp>
        <p:nvSpPr>
          <p:cNvPr id="3" name="Content Placeholder 2"/>
          <p:cNvSpPr>
            <a:spLocks noGrp="1"/>
          </p:cNvSpPr>
          <p:nvPr>
            <p:ph idx="1"/>
          </p:nvPr>
        </p:nvSpPr>
        <p:spPr>
          <a:xfrm>
            <a:off x="677334" y="1463040"/>
            <a:ext cx="8596668" cy="5394960"/>
          </a:xfrm>
        </p:spPr>
        <p:txBody>
          <a:bodyPr>
            <a:normAutofit/>
          </a:bodyPr>
          <a:lstStyle/>
          <a:p>
            <a:pPr>
              <a:lnSpc>
                <a:spcPct val="200000"/>
              </a:lnSpc>
            </a:pPr>
            <a:r>
              <a:rPr lang="en-US" sz="1600" dirty="0"/>
              <a:t>Time Constraints: Many individuals lead busy lives with demanding schedules, leaving them with little time or energy to devote to cleaning their homes or workplaces effectively</a:t>
            </a:r>
            <a:r>
              <a:rPr lang="en-US" sz="1600" dirty="0" smtClean="0"/>
              <a:t>.</a:t>
            </a:r>
          </a:p>
          <a:p>
            <a:pPr>
              <a:lnSpc>
                <a:spcPct val="200000"/>
              </a:lnSpc>
            </a:pPr>
            <a:r>
              <a:rPr lang="en-US" sz="1600" dirty="0" smtClean="0"/>
              <a:t> </a:t>
            </a:r>
            <a:r>
              <a:rPr lang="en-US" sz="1600" dirty="0"/>
              <a:t>Hygiene and Health: Maintaining a clean environment is essential for promoting good health and hygiene. Dirty or unclean spaces can harbor germs, bacteria, and allergens, leading to health issues such as respiratory problems, allergies, and infections.</a:t>
            </a:r>
          </a:p>
          <a:p>
            <a:pPr>
              <a:lnSpc>
                <a:spcPct val="200000"/>
              </a:lnSpc>
            </a:pPr>
            <a:r>
              <a:rPr lang="en-US" sz="1600" dirty="0"/>
              <a:t>Environmental Impact: Many individuals and businesses are increasingly concerned about the environmental impact of cleaning products and practices. Professional cleaning services can offer eco-friendly cleaning solutions that minimize harm to the environment while still delivering effective results.</a:t>
            </a:r>
          </a:p>
        </p:txBody>
      </p:sp>
    </p:spTree>
    <p:extLst>
      <p:ext uri="{BB962C8B-B14F-4D97-AF65-F5344CB8AC3E}">
        <p14:creationId xmlns:p14="http://schemas.microsoft.com/office/powerpoint/2010/main" val="4100229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87604"/>
            <a:ext cx="8596668" cy="1220237"/>
          </a:xfrm>
        </p:spPr>
        <p:txBody>
          <a:bodyPr>
            <a:normAutofit fontScale="90000"/>
          </a:bodyPr>
          <a:lstStyle/>
          <a:p>
            <a:r>
              <a:rPr lang="en-US" dirty="0" smtClean="0"/>
              <a:t>Comparison of clean and unclean environment.</a:t>
            </a:r>
            <a:endParaRPr lang="en-US" dirty="0"/>
          </a:p>
        </p:txBody>
      </p:sp>
      <p:sp>
        <p:nvSpPr>
          <p:cNvPr id="3" name="Text Placeholder 2"/>
          <p:cNvSpPr>
            <a:spLocks noGrp="1"/>
          </p:cNvSpPr>
          <p:nvPr>
            <p:ph type="body" idx="1"/>
          </p:nvPr>
        </p:nvSpPr>
        <p:spPr>
          <a:xfrm>
            <a:off x="167950" y="1481494"/>
            <a:ext cx="9442579" cy="5012612"/>
          </a:xfrm>
        </p:spPr>
        <p:txBody>
          <a:bodyPr/>
          <a:lstStyle/>
          <a:p>
            <a:endParaRPr lang="en-US" dirty="0" smtClean="0"/>
          </a:p>
          <a:p>
            <a:endParaRPr lang="en-US" dirty="0"/>
          </a:p>
          <a:p>
            <a:endParaRPr lang="en-US" dirty="0" smtClean="0"/>
          </a:p>
          <a:p>
            <a:r>
              <a:rPr lang="en-US" dirty="0"/>
              <a:t> </a:t>
            </a:r>
            <a:r>
              <a:rPr lang="en-US" dirty="0" smtClean="0"/>
              <a:t>                                                                 </a:t>
            </a:r>
            <a:endParaRPr lang="en-US" dirty="0"/>
          </a:p>
          <a:p>
            <a:r>
              <a:rPr lang="en-US" sz="2400" dirty="0" smtClean="0"/>
              <a:t>Dirty work place                                                 clean work place</a:t>
            </a:r>
            <a:endParaRPr lang="en-US" sz="2400"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4121" y="1481494"/>
            <a:ext cx="3844213" cy="3067191"/>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83035" y="1481494"/>
            <a:ext cx="4142792" cy="2946242"/>
          </a:xfrm>
          <a:prstGeom prst="rect">
            <a:avLst/>
          </a:prstGeom>
        </p:spPr>
      </p:pic>
    </p:spTree>
    <p:extLst>
      <p:ext uri="{BB962C8B-B14F-4D97-AF65-F5344CB8AC3E}">
        <p14:creationId xmlns:p14="http://schemas.microsoft.com/office/powerpoint/2010/main" val="350260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354564"/>
            <a:ext cx="8596668" cy="783772"/>
          </a:xfrm>
        </p:spPr>
        <p:txBody>
          <a:bodyPr/>
          <a:lstStyle/>
          <a:p>
            <a:r>
              <a:rPr lang="en-US" dirty="0" smtClean="0"/>
              <a:t>Our solutions</a:t>
            </a:r>
            <a:endParaRPr lang="en-US" dirty="0"/>
          </a:p>
        </p:txBody>
      </p:sp>
      <p:sp>
        <p:nvSpPr>
          <p:cNvPr id="3" name="Text Placeholder 2"/>
          <p:cNvSpPr>
            <a:spLocks noGrp="1"/>
          </p:cNvSpPr>
          <p:nvPr>
            <p:ph type="body" idx="1"/>
          </p:nvPr>
        </p:nvSpPr>
        <p:spPr>
          <a:xfrm>
            <a:off x="677335" y="989044"/>
            <a:ext cx="8596668" cy="3526971"/>
          </a:xfrm>
        </p:spPr>
        <p:txBody>
          <a:bodyPr>
            <a:noAutofit/>
          </a:bodyPr>
          <a:lstStyle/>
          <a:p>
            <a:r>
              <a:rPr lang="en-US" sz="2800" dirty="0" smtClean="0"/>
              <a:t>We are determined to offer better solutions in cleaning services both in commercial and workplace cleaning services</a:t>
            </a:r>
          </a:p>
          <a:p>
            <a:r>
              <a:rPr lang="en-US" sz="2800" dirty="0" smtClean="0"/>
              <a:t>The solutions will be achieved by offering services professionally by our trained cleaners </a:t>
            </a:r>
            <a:endParaRPr lang="en-US" sz="2800" dirty="0"/>
          </a:p>
        </p:txBody>
      </p:sp>
    </p:spTree>
    <p:extLst>
      <p:ext uri="{BB962C8B-B14F-4D97-AF65-F5344CB8AC3E}">
        <p14:creationId xmlns:p14="http://schemas.microsoft.com/office/powerpoint/2010/main" val="3213506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920620"/>
          </a:xfrm>
        </p:spPr>
        <p:txBody>
          <a:bodyPr/>
          <a:lstStyle/>
          <a:p>
            <a:r>
              <a:rPr lang="en-US" dirty="0" smtClean="0"/>
              <a:t>Images showcasing our solutions</a:t>
            </a:r>
            <a:endParaRPr lang="en-US" dirty="0"/>
          </a:p>
        </p:txBody>
      </p:sp>
      <p:sp>
        <p:nvSpPr>
          <p:cNvPr id="3" name="Text Placeholder 2"/>
          <p:cNvSpPr>
            <a:spLocks noGrp="1"/>
          </p:cNvSpPr>
          <p:nvPr>
            <p:ph type="body" idx="1"/>
          </p:nvPr>
        </p:nvSpPr>
        <p:spPr>
          <a:xfrm>
            <a:off x="839755" y="1530220"/>
            <a:ext cx="8596668" cy="4889240"/>
          </a:xfrm>
        </p:spPr>
        <p:txBody>
          <a:bodyPr/>
          <a:lstStyle/>
          <a:p>
            <a:r>
              <a:rPr lang="en-US" dirty="0" smtClean="0"/>
              <a:t>Common area cleaning                                 office cleaning</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9673" y="1660847"/>
            <a:ext cx="3677699" cy="2090058"/>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62743" y="1716829"/>
            <a:ext cx="3508309" cy="2034076"/>
          </a:xfrm>
          <a:prstGeom prst="rect">
            <a:avLst/>
          </a:prstGeom>
        </p:spPr>
      </p:pic>
    </p:spTree>
    <p:extLst>
      <p:ext uri="{BB962C8B-B14F-4D97-AF65-F5344CB8AC3E}">
        <p14:creationId xmlns:p14="http://schemas.microsoft.com/office/powerpoint/2010/main" val="1419806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976604"/>
          </a:xfrm>
        </p:spPr>
        <p:txBody>
          <a:bodyPr/>
          <a:lstStyle/>
          <a:p>
            <a:r>
              <a:rPr lang="en-US" dirty="0" smtClean="0"/>
              <a:t>Market opportunity </a:t>
            </a:r>
            <a:endParaRPr lang="en-US" dirty="0"/>
          </a:p>
        </p:txBody>
      </p:sp>
      <p:sp>
        <p:nvSpPr>
          <p:cNvPr id="3" name="Content Placeholder 2"/>
          <p:cNvSpPr>
            <a:spLocks noGrp="1"/>
          </p:cNvSpPr>
          <p:nvPr>
            <p:ph idx="1"/>
          </p:nvPr>
        </p:nvSpPr>
        <p:spPr>
          <a:xfrm>
            <a:off x="677334" y="1586205"/>
            <a:ext cx="8596668" cy="4455158"/>
          </a:xfrm>
        </p:spPr>
        <p:txBody>
          <a:bodyPr/>
          <a:lstStyle/>
          <a:p>
            <a:r>
              <a:rPr lang="en-US" dirty="0" smtClean="0"/>
              <a:t>Across the country cleaning business has been an explosion growth over the last 7 years. Our market research has shown that many clients prefer cleaning companies than private cleaning individuals for security reasons.</a:t>
            </a:r>
          </a:p>
          <a:p>
            <a:r>
              <a:rPr lang="en-US" dirty="0" smtClean="0"/>
              <a:t>Our market share</a:t>
            </a:r>
          </a:p>
          <a:p>
            <a:endParaRPr lang="en-US" dirty="0"/>
          </a:p>
        </p:txBody>
      </p:sp>
      <p:graphicFrame>
        <p:nvGraphicFramePr>
          <p:cNvPr id="9" name="Chart 8"/>
          <p:cNvGraphicFramePr/>
          <p:nvPr>
            <p:extLst>
              <p:ext uri="{D42A27DB-BD31-4B8C-83A1-F6EECF244321}">
                <p14:modId xmlns:p14="http://schemas.microsoft.com/office/powerpoint/2010/main" val="2271960309"/>
              </p:ext>
            </p:extLst>
          </p:nvPr>
        </p:nvGraphicFramePr>
        <p:xfrm>
          <a:off x="2930302" y="2837237"/>
          <a:ext cx="6944047" cy="379664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921475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4" presetClass="emph" presetSubtype="0" fill="hold" grpId="0" nodeType="clickEffect">
                                  <p:stCondLst>
                                    <p:cond delay="0"/>
                                  </p:stCondLst>
                                  <p:iterate type="lt">
                                    <p:tmPct val="10000"/>
                                  </p:iterate>
                                  <p:childTnLst>
                                    <p:animMotion origin="layout" path="M 0.0 0.0 L 0.0 -0.07213" pathEditMode="relative" ptsTypes="">
                                      <p:cBhvr>
                                        <p:cTn id="6" dur="250" accel="50000" decel="50000" autoRev="1" fill="hold">
                                          <p:stCondLst>
                                            <p:cond delay="0"/>
                                          </p:stCondLst>
                                        </p:cTn>
                                        <p:tgtEl>
                                          <p:spTgt spid="2"/>
                                        </p:tgtEl>
                                        <p:attrNameLst>
                                          <p:attrName>ppt_x</p:attrName>
                                          <p:attrName>ppt_y</p:attrName>
                                        </p:attrNameLst>
                                      </p:cBhvr>
                                    </p:animMotion>
                                    <p:animRot by="1500000">
                                      <p:cBhvr>
                                        <p:cTn id="7" dur="125" fill="hold">
                                          <p:stCondLst>
                                            <p:cond delay="0"/>
                                          </p:stCondLst>
                                        </p:cTn>
                                        <p:tgtEl>
                                          <p:spTgt spid="2"/>
                                        </p:tgtEl>
                                        <p:attrNameLst>
                                          <p:attrName>r</p:attrName>
                                        </p:attrNameLst>
                                      </p:cBhvr>
                                    </p:animRot>
                                    <p:animRot by="-1500000">
                                      <p:cBhvr>
                                        <p:cTn id="8" dur="125" fill="hold">
                                          <p:stCondLst>
                                            <p:cond delay="125"/>
                                          </p:stCondLst>
                                        </p:cTn>
                                        <p:tgtEl>
                                          <p:spTgt spid="2"/>
                                        </p:tgtEl>
                                        <p:attrNameLst>
                                          <p:attrName>r</p:attrName>
                                        </p:attrNameLst>
                                      </p:cBhvr>
                                    </p:animRot>
                                    <p:animRot by="-1500000">
                                      <p:cBhvr>
                                        <p:cTn id="9" dur="125" fill="hold">
                                          <p:stCondLst>
                                            <p:cond delay="250"/>
                                          </p:stCondLst>
                                        </p:cTn>
                                        <p:tgtEl>
                                          <p:spTgt spid="2"/>
                                        </p:tgtEl>
                                        <p:attrNameLst>
                                          <p:attrName>r</p:attrName>
                                        </p:attrNameLst>
                                      </p:cBhvr>
                                    </p:animRot>
                                    <p:animRot by="1500000">
                                      <p:cBhvr>
                                        <p:cTn id="10" dur="125" fill="hold">
                                          <p:stCondLst>
                                            <p:cond delay="375"/>
                                          </p:stCondLst>
                                        </p:cTn>
                                        <p:tgtEl>
                                          <p:spTgt spid="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Our services.</a:t>
            </a:r>
            <a:endParaRPr lang="en-US" dirty="0"/>
          </a:p>
        </p:txBody>
      </p:sp>
      <p:sp>
        <p:nvSpPr>
          <p:cNvPr id="3" name="Content Placeholder 2"/>
          <p:cNvSpPr>
            <a:spLocks noGrp="1"/>
          </p:cNvSpPr>
          <p:nvPr>
            <p:ph idx="1"/>
          </p:nvPr>
        </p:nvSpPr>
        <p:spPr>
          <a:xfrm>
            <a:off x="677334" y="1416425"/>
            <a:ext cx="8596668" cy="5253316"/>
          </a:xfrm>
        </p:spPr>
        <p:txBody>
          <a:bodyPr>
            <a:normAutofit/>
          </a:bodyPr>
          <a:lstStyle/>
          <a:p>
            <a:pPr>
              <a:lnSpc>
                <a:spcPct val="200000"/>
              </a:lnSpc>
            </a:pPr>
            <a:r>
              <a:rPr lang="en-US" sz="2000" dirty="0" smtClean="0"/>
              <a:t>Our clients are commercial building owners, international schools and business premises owners.</a:t>
            </a:r>
          </a:p>
          <a:p>
            <a:pPr>
              <a:lnSpc>
                <a:spcPct val="200000"/>
              </a:lnSpc>
            </a:pPr>
            <a:r>
              <a:rPr lang="en-US" sz="2000" dirty="0" smtClean="0"/>
              <a:t>The services we offer includes </a:t>
            </a:r>
          </a:p>
          <a:p>
            <a:pPr>
              <a:lnSpc>
                <a:spcPct val="200000"/>
              </a:lnSpc>
              <a:buFont typeface="+mj-lt"/>
              <a:buAutoNum type="arabicPeriod"/>
            </a:pPr>
            <a:r>
              <a:rPr lang="en-US" sz="2000" dirty="0" smtClean="0"/>
              <a:t>Commercial cleaning</a:t>
            </a:r>
          </a:p>
          <a:p>
            <a:pPr>
              <a:lnSpc>
                <a:spcPct val="200000"/>
              </a:lnSpc>
              <a:buFont typeface="+mj-lt"/>
              <a:buAutoNum type="arabicPeriod"/>
            </a:pPr>
            <a:r>
              <a:rPr lang="en-US" sz="2000" dirty="0" smtClean="0"/>
              <a:t>Residential cleaning</a:t>
            </a:r>
          </a:p>
          <a:p>
            <a:pPr>
              <a:lnSpc>
                <a:spcPct val="200000"/>
              </a:lnSpc>
              <a:buFont typeface="+mj-lt"/>
              <a:buAutoNum type="arabicPeriod"/>
            </a:pPr>
            <a:r>
              <a:rPr lang="en-US" sz="2000" dirty="0" smtClean="0"/>
              <a:t>Deep cleaning </a:t>
            </a:r>
          </a:p>
          <a:p>
            <a:pPr>
              <a:lnSpc>
                <a:spcPct val="200000"/>
              </a:lnSpc>
              <a:buFont typeface="+mj-lt"/>
              <a:buAutoNum type="arabicPeriod"/>
            </a:pPr>
            <a:r>
              <a:rPr lang="en-US" sz="2000" dirty="0" smtClean="0"/>
              <a:t>Land scapping and many others</a:t>
            </a:r>
            <a:endParaRPr lang="en-US" sz="2000" dirty="0"/>
          </a:p>
        </p:txBody>
      </p:sp>
    </p:spTree>
    <p:extLst>
      <p:ext uri="{BB962C8B-B14F-4D97-AF65-F5344CB8AC3E}">
        <p14:creationId xmlns:p14="http://schemas.microsoft.com/office/powerpoint/2010/main" val="6803912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3">
                                            <p:txEl>
                                              <p:pRg st="1" end="1"/>
                                            </p:txEl>
                                          </p:spTgt>
                                        </p:tgtEl>
                                        <p:attrNameLst>
                                          <p:attrName>style.visibility</p:attrName>
                                        </p:attrNameLst>
                                      </p:cBhvr>
                                      <p:to>
                                        <p:strVal val="visible"/>
                                      </p:to>
                                    </p:set>
                                    <p:animEffect transition="in" filter="fade">
                                      <p:cBhvr>
                                        <p:cTn id="14" dur="1000"/>
                                        <p:tgtEl>
                                          <p:spTgt spid="3">
                                            <p:txEl>
                                              <p:pRg st="1" end="1"/>
                                            </p:txEl>
                                          </p:spTgt>
                                        </p:tgtEl>
                                      </p:cBhvr>
                                    </p:animEffect>
                                    <p:anim calcmode="lin" valueType="num">
                                      <p:cBhvr>
                                        <p:cTn id="15"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fade">
                                      <p:cBhvr>
                                        <p:cTn id="28" dur="1000"/>
                                        <p:tgtEl>
                                          <p:spTgt spid="3">
                                            <p:txEl>
                                              <p:pRg st="3" end="3"/>
                                            </p:txEl>
                                          </p:spTgt>
                                        </p:tgtEl>
                                      </p:cBhvr>
                                    </p:animEffect>
                                    <p:anim calcmode="lin" valueType="num">
                                      <p:cBhvr>
                                        <p:cTn id="29"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fade">
                                      <p:cBhvr>
                                        <p:cTn id="35" dur="1000"/>
                                        <p:tgtEl>
                                          <p:spTgt spid="3">
                                            <p:txEl>
                                              <p:pRg st="4" end="4"/>
                                            </p:txEl>
                                          </p:spTgt>
                                        </p:tgtEl>
                                      </p:cBhvr>
                                    </p:animEffect>
                                    <p:anim calcmode="lin" valueType="num">
                                      <p:cBhvr>
                                        <p:cTn id="36" dur="1000" fill="hold"/>
                                        <p:tgtEl>
                                          <p:spTgt spid="3">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3">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fade">
                                      <p:cBhvr>
                                        <p:cTn id="42" dur="1000"/>
                                        <p:tgtEl>
                                          <p:spTgt spid="3">
                                            <p:txEl>
                                              <p:pRg st="5" end="5"/>
                                            </p:txEl>
                                          </p:spTgt>
                                        </p:tgtEl>
                                      </p:cBhvr>
                                    </p:animEffect>
                                    <p:anim calcmode="lin" valueType="num">
                                      <p:cBhvr>
                                        <p:cTn id="43"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296214"/>
            <a:ext cx="8596668" cy="669701"/>
          </a:xfrm>
        </p:spPr>
        <p:txBody>
          <a:bodyPr>
            <a:normAutofit fontScale="90000"/>
          </a:bodyPr>
          <a:lstStyle/>
          <a:p>
            <a:r>
              <a:rPr lang="en-US" dirty="0" smtClean="0"/>
              <a:t>Images showcasing our services</a:t>
            </a:r>
            <a:br>
              <a:rPr lang="en-US" dirty="0" smtClean="0"/>
            </a:br>
            <a:r>
              <a:rPr lang="en-US" dirty="0" smtClean="0">
                <a:solidFill>
                  <a:schemeClr val="tx1"/>
                </a:solidFill>
              </a:rPr>
              <a:t/>
            </a:r>
            <a:br>
              <a:rPr lang="en-US" dirty="0" smtClean="0">
                <a:solidFill>
                  <a:schemeClr val="tx1"/>
                </a:solidFill>
              </a:rPr>
            </a:br>
            <a:r>
              <a:rPr lang="en-US" sz="2200" b="1" dirty="0" smtClean="0">
                <a:solidFill>
                  <a:schemeClr val="tx1"/>
                </a:solidFill>
              </a:rPr>
              <a:t>commercial</a:t>
            </a:r>
            <a:r>
              <a:rPr lang="en-US" sz="2200" b="1" dirty="0" smtClean="0"/>
              <a:t> </a:t>
            </a:r>
            <a:r>
              <a:rPr lang="en-US" sz="2200" b="1" dirty="0" smtClean="0">
                <a:solidFill>
                  <a:schemeClr val="tx1"/>
                </a:solidFill>
              </a:rPr>
              <a:t>cleaning                  residential cleaning</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deep cleaning                                  land scapping</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r>
              <a:rPr lang="en-US" sz="2200" b="1" dirty="0" smtClean="0">
                <a:solidFill>
                  <a:schemeClr val="tx1"/>
                </a:solidFill>
              </a:rPr>
              <a:t/>
            </a:r>
            <a:br>
              <a:rPr lang="en-US" sz="2200" b="1" dirty="0" smtClean="0">
                <a:solidFill>
                  <a:schemeClr val="tx1"/>
                </a:solidFill>
              </a:rPr>
            </a:br>
            <a:r>
              <a:rPr lang="en-US" sz="2200" b="1" dirty="0">
                <a:solidFill>
                  <a:schemeClr val="tx1"/>
                </a:solidFill>
              </a:rPr>
              <a:t/>
            </a:r>
            <a:br>
              <a:rPr lang="en-US" sz="2200" b="1" dirty="0">
                <a:solidFill>
                  <a:schemeClr val="tx1"/>
                </a:solidFill>
              </a:rPr>
            </a:br>
            <a:endParaRPr lang="en-US" b="1" dirty="0">
              <a:solidFill>
                <a:schemeClr val="tx1"/>
              </a:solidFill>
            </a:endParaRPr>
          </a:p>
        </p:txBody>
      </p:sp>
      <p:pic>
        <p:nvPicPr>
          <p:cNvPr id="4" name="Content Placeholder 3"/>
          <p:cNvPicPr>
            <a:picLocks noGrp="1" noChangeAspect="1"/>
          </p:cNvPicPr>
          <p:nvPr>
            <p:ph idx="1"/>
          </p:nvPr>
        </p:nvPicPr>
        <p:blipFill>
          <a:blip r:embed="rId2"/>
          <a:stretch>
            <a:fillRect/>
          </a:stretch>
        </p:blipFill>
        <p:spPr>
          <a:xfrm>
            <a:off x="527758" y="1589669"/>
            <a:ext cx="3517697" cy="1975275"/>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99149" y="1693199"/>
            <a:ext cx="3541689" cy="1996970"/>
          </a:xfrm>
          <a:prstGeom prst="rect">
            <a:avLst/>
          </a:prstGeom>
        </p:spPr>
      </p:pic>
      <p:pic>
        <p:nvPicPr>
          <p:cNvPr id="6" name="Picture 5"/>
          <p:cNvPicPr>
            <a:picLocks noChangeAspect="1"/>
          </p:cNvPicPr>
          <p:nvPr/>
        </p:nvPicPr>
        <p:blipFill>
          <a:blip r:embed="rId4"/>
          <a:stretch>
            <a:fillRect/>
          </a:stretch>
        </p:blipFill>
        <p:spPr>
          <a:xfrm>
            <a:off x="527758" y="4417453"/>
            <a:ext cx="3517697" cy="1935283"/>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499149" y="4417453"/>
            <a:ext cx="3966693" cy="1819375"/>
          </a:xfrm>
          <a:prstGeom prst="rect">
            <a:avLst/>
          </a:prstGeom>
        </p:spPr>
      </p:pic>
    </p:spTree>
    <p:extLst>
      <p:ext uri="{BB962C8B-B14F-4D97-AF65-F5344CB8AC3E}">
        <p14:creationId xmlns:p14="http://schemas.microsoft.com/office/powerpoint/2010/main" val="5263629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xit" presetSubtype="0" fill="hold" grpId="0" nodeType="clickEffect">
                                  <p:stCondLst>
                                    <p:cond delay="0"/>
                                  </p:stCondLst>
                                  <p:childTnLst>
                                    <p:animEffect transition="out" filter="fade">
                                      <p:cBhvr>
                                        <p:cTn id="6" dur="1000"/>
                                        <p:tgtEl>
                                          <p:spTgt spid="2"/>
                                        </p:tgtEl>
                                      </p:cBhvr>
                                    </p:animEffect>
                                    <p:anim calcmode="lin" valueType="num">
                                      <p:cBhvr>
                                        <p:cTn id="7" dur="1000"/>
                                        <p:tgtEl>
                                          <p:spTgt spid="2"/>
                                        </p:tgtEl>
                                        <p:attrNameLst>
                                          <p:attrName>ppt_x</p:attrName>
                                        </p:attrNameLst>
                                      </p:cBhvr>
                                      <p:tavLst>
                                        <p:tav tm="0">
                                          <p:val>
                                            <p:strVal val="ppt_x"/>
                                          </p:val>
                                        </p:tav>
                                        <p:tav tm="100000">
                                          <p:val>
                                            <p:strVal val="ppt_x"/>
                                          </p:val>
                                        </p:tav>
                                      </p:tavLst>
                                    </p:anim>
                                    <p:anim calcmode="lin" valueType="num">
                                      <p:cBhvr>
                                        <p:cTn id="8" dur="1000"/>
                                        <p:tgtEl>
                                          <p:spTgt spid="2"/>
                                        </p:tgtEl>
                                        <p:attrNameLst>
                                          <p:attrName>ppt_y</p:attrName>
                                        </p:attrNameLst>
                                      </p:cBhvr>
                                      <p:tavLst>
                                        <p:tav tm="0">
                                          <p:val>
                                            <p:strVal val="ppt_y"/>
                                          </p:val>
                                        </p:tav>
                                        <p:tav tm="100000">
                                          <p:val>
                                            <p:strVal val="ppt_y+.1"/>
                                          </p:val>
                                        </p:tav>
                                      </p:tavLst>
                                    </p:anim>
                                    <p:set>
                                      <p:cBhvr>
                                        <p:cTn id="9" dur="1" fill="hold">
                                          <p:stCondLst>
                                            <p:cond delay="9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430</TotalTime>
  <Words>731</Words>
  <Application>Microsoft Office PowerPoint</Application>
  <PresentationFormat>Widescreen</PresentationFormat>
  <Paragraphs>68</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Trebuchet MS</vt:lpstr>
      <vt:lpstr>Wingdings 3</vt:lpstr>
      <vt:lpstr>Facet</vt:lpstr>
      <vt:lpstr>Super shining company</vt:lpstr>
      <vt:lpstr>introduction</vt:lpstr>
      <vt:lpstr>The problem</vt:lpstr>
      <vt:lpstr>Comparison of clean and unclean environment.</vt:lpstr>
      <vt:lpstr>Our solutions</vt:lpstr>
      <vt:lpstr>Images showcasing our solutions</vt:lpstr>
      <vt:lpstr>Market opportunity </vt:lpstr>
      <vt:lpstr>Our services.</vt:lpstr>
      <vt:lpstr>Images showcasing our services  commercial cleaning                  residential cleaning         deep cleaning                                  land scapping        </vt:lpstr>
      <vt:lpstr>Competitive advantages</vt:lpstr>
      <vt:lpstr>Our team </vt:lpstr>
      <vt:lpstr>Client testimonial </vt:lpstr>
      <vt:lpstr>Growth strategy </vt:lpstr>
      <vt:lpstr>Financial projection.</vt:lpstr>
      <vt:lpstr>Why partner with super shining company</vt:lpstr>
      <vt:lpstr>Contact information</vt:lpstr>
      <vt:lpstr>Conclusion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Super shining company</dc:title>
  <dc:creator>User</dc:creator>
  <cp:lastModifiedBy>User</cp:lastModifiedBy>
  <cp:revision>42</cp:revision>
  <dcterms:created xsi:type="dcterms:W3CDTF">2024-04-19T18:03:47Z</dcterms:created>
  <dcterms:modified xsi:type="dcterms:W3CDTF">2024-04-20T14:18:24Z</dcterms:modified>
</cp:coreProperties>
</file>